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61" r:id="rId2"/>
    <p:sldId id="323" r:id="rId3"/>
    <p:sldId id="379" r:id="rId4"/>
    <p:sldId id="368" r:id="rId5"/>
    <p:sldId id="384" r:id="rId6"/>
    <p:sldId id="369" r:id="rId7"/>
    <p:sldId id="380" r:id="rId8"/>
    <p:sldId id="370" r:id="rId9"/>
    <p:sldId id="386" r:id="rId10"/>
    <p:sldId id="371" r:id="rId11"/>
    <p:sldId id="387" r:id="rId12"/>
    <p:sldId id="381" r:id="rId13"/>
    <p:sldId id="372" r:id="rId14"/>
    <p:sldId id="388" r:id="rId15"/>
    <p:sldId id="389" r:id="rId16"/>
    <p:sldId id="390" r:id="rId17"/>
    <p:sldId id="391" r:id="rId18"/>
    <p:sldId id="392" r:id="rId19"/>
    <p:sldId id="382" r:id="rId20"/>
    <p:sldId id="373" r:id="rId21"/>
    <p:sldId id="393" r:id="rId22"/>
    <p:sldId id="383" r:id="rId23"/>
    <p:sldId id="297" r:id="rId24"/>
  </p:sldIdLst>
  <p:sldSz cx="9144000" cy="6858000" type="screen4x3"/>
  <p:notesSz cx="6858000" cy="9144000"/>
  <p:embeddedFontLst>
    <p:embeddedFont>
      <p:font typeface="맑은 고딕" pitchFamily="50" charset="-127"/>
      <p:regular r:id="rId27"/>
      <p:bold r:id="rId28"/>
    </p:embeddedFont>
    <p:embeddedFont>
      <p:font typeface="HY헤드라인M" pitchFamily="18" charset="-127"/>
      <p:regular r:id="rId29"/>
    </p:embeddedFont>
    <p:embeddedFont>
      <p:font typeface="HY궁서" pitchFamily="18" charset="-127"/>
      <p:regular r:id="rId30"/>
    </p:embeddedFont>
    <p:embeddedFont>
      <p:font typeface="HY견고딕" pitchFamily="18" charset="-127"/>
      <p:regular r:id="rId31"/>
    </p:embeddedFont>
    <p:embeddedFont>
      <p:font typeface="HY울릉도M" pitchFamily="18" charset="-127"/>
      <p:regular r:id="rId3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4C4C4"/>
    <a:srgbClr val="3D4A59"/>
    <a:srgbClr val="7E9B9A"/>
    <a:srgbClr val="5B6E83"/>
    <a:srgbClr val="8AA9CC"/>
    <a:srgbClr val="455C8B"/>
    <a:srgbClr val="78A6DE"/>
    <a:srgbClr val="72D3E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031" autoAdjust="0"/>
    <p:restoredTop sz="94676" autoAdjust="0"/>
  </p:normalViewPr>
  <p:slideViewPr>
    <p:cSldViewPr>
      <p:cViewPr>
        <p:scale>
          <a:sx n="50" d="100"/>
          <a:sy n="50" d="100"/>
        </p:scale>
        <p:origin x="-912" y="-5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7A99D60-710C-4944-A5B6-6C7374ABE040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5C26B4-ED20-450F-83AE-81D2328483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9014921-1E7C-4A3C-9086-9BEA49B76A70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FED491E-6ED8-41C2-925D-D293966A51B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CF2316-ABC1-4B11-8233-2AECED9502FE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프리미엄템플릿\맥-표지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69226" y="5455890"/>
            <a:ext cx="5176968" cy="335657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dirty="0">
                <a:solidFill>
                  <a:schemeClr val="bg1">
                    <a:lumMod val="65000"/>
                  </a:schemeClr>
                </a:solidFill>
                <a:effectLst/>
                <a:latin typeface="HY울릉도M" pitchFamily="18" charset="-127"/>
                <a:ea typeface="HY울릉도M" pitchFamily="18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75856" y="3933056"/>
            <a:ext cx="5184576" cy="1498451"/>
          </a:xfrm>
        </p:spPr>
        <p:txBody>
          <a:bodyPr rtlCol="0"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Y울릉도M" pitchFamily="18" charset="-127"/>
                <a:ea typeface="HY울릉도M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DFBAC-6357-4992-A0FF-656EB011C11E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5F0C3-11E2-49C9-991F-B98A5B32F1A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483300-C9C8-4BCC-9C9A-28BE2F0D748E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AB4E6-2E38-40C6-9290-FC3356882E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프리미엄템플릿\맥-간지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2636912"/>
            <a:ext cx="7772400" cy="1362075"/>
          </a:xfrm>
        </p:spPr>
        <p:txBody>
          <a:bodyPr/>
          <a:lstStyle>
            <a:lvl1pPr algn="ctr">
              <a:defRPr sz="4000" b="0" cap="all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75062-A06E-4D4A-A81E-DA2F14260A07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5CC6B-86D0-4CB6-8004-39C4FED446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프리미엄템플릿\맥-속지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G:\프리미엄템플릿\컴퓨터와태블릿\맥-표지5.png"/>
          <p:cNvPicPr>
            <a:picLocks noChangeAspect="1" noChangeArrowheads="1"/>
          </p:cNvPicPr>
          <p:nvPr userDrawn="1"/>
        </p:nvPicPr>
        <p:blipFill>
          <a:blip r:embed="rId3" cstate="print"/>
          <a:srcRect t="43251"/>
          <a:stretch>
            <a:fillRect/>
          </a:stretch>
        </p:blipFill>
        <p:spPr bwMode="auto">
          <a:xfrm>
            <a:off x="7520724" y="0"/>
            <a:ext cx="1623276" cy="98072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200800" cy="769524"/>
          </a:xfrm>
        </p:spPr>
        <p:txBody>
          <a:bodyPr rtlCol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kern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3494B-F67E-4D0C-AC3F-66A72E3A503D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6FEE5-9E89-45ED-8662-36ED82DA9A5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프리미엄템플릿\맥-속지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12776"/>
            <a:ext cx="8208912" cy="4896544"/>
          </a:xfrm>
        </p:spPr>
        <p:txBody>
          <a:bodyPr/>
          <a:lstStyle>
            <a:lvl1pPr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  <a:lvl2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2pPr>
            <a:lvl3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3pPr>
            <a:lvl4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4pPr>
            <a:lvl5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323528" y="107107"/>
            <a:ext cx="7560840" cy="796908"/>
          </a:xfrm>
        </p:spPr>
        <p:txBody>
          <a:bodyPr rtlCol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kern="1200" dirty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</a:t>
            </a:r>
            <a:r>
              <a:rPr lang="ko-KR" altLang="en-US" smtClean="0"/>
              <a:t>스타일 편집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13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36320-AB83-4B81-B2E1-DC9F6D6FC726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13"/>
            <a:ext cx="2895600" cy="2206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13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63EA3-29ED-4916-B930-DA7B0E74DD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G:\프리미엄템플릿\맥-종지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44008" y="4869160"/>
            <a:ext cx="4050482" cy="1728192"/>
          </a:xfrm>
        </p:spPr>
        <p:txBody>
          <a:bodyPr rtlCol="0" anchor="t">
            <a:noAutofit/>
          </a:bodyPr>
          <a:lstStyle>
            <a:lvl1pPr marL="0" indent="0" algn="r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0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Y울릉도M" pitchFamily="18" charset="-127"/>
                <a:ea typeface="HY울릉도M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6017A-24C4-4D31-82D8-44CA044F6AC6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9AA0E-1950-4931-A307-6215F7FAD5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43165-314F-496F-88CE-031BDE4BB897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528B2-14A8-462B-AA43-7CB58236BE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19050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062038"/>
            <a:ext cx="82296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4D20454-41CD-420D-A7EE-2B34246A1DD1}" type="datetimeFigureOut">
              <a:rPr lang="ko-KR" altLang="en-US"/>
              <a:pPr>
                <a:defRPr/>
              </a:pPr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75"/>
            <a:ext cx="2895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11A940A-2EE2-4726-A1A9-0D011CD238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77" r:id="rId7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3500" kern="1200">
          <a:solidFill>
            <a:srgbClr val="000000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lang="ko-KR" altLang="en-US" sz="25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lang="ko-KR" altLang="en-US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lang="ko-KR" altLang="en-US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lang="ko-KR" altLang="en-US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G:\프리미엄템플릿\컴퓨터와태블릿\맥-표지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5525" y="0"/>
            <a:ext cx="1768475" cy="1882775"/>
          </a:xfrm>
          <a:prstGeom prst="rect">
            <a:avLst/>
          </a:prstGeom>
          <a:noFill/>
        </p:spPr>
      </p:pic>
      <p:pic>
        <p:nvPicPr>
          <p:cNvPr id="8194" name="Picture 3" descr="G:\프리미엄템플릿\맥-표지4.png"/>
          <p:cNvPicPr>
            <a:picLocks noChangeAspect="1" noChangeArrowheads="1"/>
          </p:cNvPicPr>
          <p:nvPr/>
        </p:nvPicPr>
        <p:blipFill>
          <a:blip r:embed="rId4" cstate="print"/>
          <a:srcRect l="3802" t="41133"/>
          <a:stretch>
            <a:fillRect/>
          </a:stretch>
        </p:blipFill>
        <p:spPr bwMode="auto">
          <a:xfrm>
            <a:off x="0" y="2060575"/>
            <a:ext cx="4275138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2" descr="G:\프리미엄템플릿\맥-표지1.png"/>
          <p:cNvPicPr>
            <a:picLocks noChangeAspect="1" noChangeArrowheads="1"/>
          </p:cNvPicPr>
          <p:nvPr/>
        </p:nvPicPr>
        <p:blipFill>
          <a:blip r:embed="rId5" cstate="print"/>
          <a:srcRect t="35286" r="18793"/>
          <a:stretch>
            <a:fillRect/>
          </a:stretch>
        </p:blipFill>
        <p:spPr bwMode="auto">
          <a:xfrm>
            <a:off x="3590925" y="1268413"/>
            <a:ext cx="4510088" cy="23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3" descr="G:\프리미엄템플릿\맥-표지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6905625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Administrator\Desktop\leaf image\로고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32040" y="4077072"/>
            <a:ext cx="3899701" cy="1922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3528" y="1772816"/>
            <a:ext cx="77768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코드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오알지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(https://studio.code.org/courses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26703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시장분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석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43608" y="89280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벤치마킹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67544" y="5509681"/>
            <a:ext cx="83613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퍼즐기반교육으로 스크래치와는 차별화된 유아용 코딩 교육 프로그램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8" name="Picture 2" descr="C:\Users\Administrator\Desktop\leaf image\PPT\코드오알지홈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4663658" cy="2448272"/>
          </a:xfrm>
          <a:prstGeom prst="rect">
            <a:avLst/>
          </a:prstGeom>
          <a:noFill/>
        </p:spPr>
      </p:pic>
      <p:pic>
        <p:nvPicPr>
          <p:cNvPr id="4099" name="Picture 3" descr="C:\Users\Administrator\Desktop\leaf image\PPT\코드오알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8225" y="2420888"/>
            <a:ext cx="4405775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3528" y="1779217"/>
            <a:ext cx="83529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3.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칸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아카데미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(https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://ko.khanacademy.org/,(https://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studio.code.org/courses)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26703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시장분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석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43608" y="89280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벤치마킹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051992" y="5837202"/>
            <a:ext cx="77768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간단한 프로그래밍 개념 위주의 웹사이트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9992" y="2571306"/>
            <a:ext cx="4327866" cy="3017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1" y="2571306"/>
            <a:ext cx="4104455" cy="295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프리미엄템플릿\맥-목차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16963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0" descr="G:\프리미엄템플릿\컴퓨터와태블릿\맥-표지5.png"/>
          <p:cNvPicPr>
            <a:picLocks noChangeAspect="1" noChangeArrowheads="1"/>
          </p:cNvPicPr>
          <p:nvPr/>
        </p:nvPicPr>
        <p:blipFill>
          <a:blip r:embed="rId3" cstate="print"/>
          <a:srcRect t="64954"/>
          <a:stretch>
            <a:fillRect/>
          </a:stretch>
        </p:blipFill>
        <p:spPr bwMode="auto">
          <a:xfrm>
            <a:off x="1034083" y="0"/>
            <a:ext cx="1768475" cy="659830"/>
          </a:xfrm>
          <a:prstGeom prst="rect">
            <a:avLst/>
          </a:prstGeom>
          <a:noFill/>
        </p:spPr>
      </p:pic>
      <p:pic>
        <p:nvPicPr>
          <p:cNvPr id="9219" name="Picture 3" descr="G:\프리미엄템플릿\맥-표지4.png"/>
          <p:cNvPicPr>
            <a:picLocks noChangeAspect="1" noChangeArrowheads="1"/>
          </p:cNvPicPr>
          <p:nvPr/>
        </p:nvPicPr>
        <p:blipFill>
          <a:blip r:embed="rId4" cstate="print"/>
          <a:srcRect l="15634" t="41133"/>
          <a:stretch>
            <a:fillRect/>
          </a:stretch>
        </p:blipFill>
        <p:spPr bwMode="auto">
          <a:xfrm>
            <a:off x="0" y="125413"/>
            <a:ext cx="3748088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860032" y="3462099"/>
            <a:ext cx="39604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구현방안</a:t>
            </a:r>
            <a:r>
              <a:rPr lang="ko-KR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4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23" name="TextBox 13"/>
          <p:cNvSpPr txBox="1">
            <a:spLocks noChangeArrowheads="1"/>
          </p:cNvSpPr>
          <p:nvPr/>
        </p:nvSpPr>
        <p:spPr bwMode="auto">
          <a:xfrm>
            <a:off x="3563888" y="3284984"/>
            <a:ext cx="117211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600" dirty="0" smtClean="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6600" dirty="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36" name="Picture 2" descr="G:\프리미엄템플릿\맥-목차3.png"/>
          <p:cNvPicPr>
            <a:picLocks noChangeAspect="1" noChangeArrowheads="1"/>
          </p:cNvPicPr>
          <p:nvPr/>
        </p:nvPicPr>
        <p:blipFill>
          <a:blip r:embed="rId5" cstate="print"/>
          <a:srcRect l="24832"/>
          <a:stretch>
            <a:fillRect/>
          </a:stretch>
        </p:blipFill>
        <p:spPr bwMode="auto">
          <a:xfrm>
            <a:off x="2771775" y="0"/>
            <a:ext cx="45767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644008" y="3429000"/>
            <a:ext cx="396044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일 대 다 메신저 채팅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한 명의 강사와 여러 명의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학생들이 텍스트 소통가능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52951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구현방안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23528" y="1772816"/>
            <a:ext cx="77768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1.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메신저 채팅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194" name="Picture 2" descr="C:\Users\Administrator\Desktop\leaf image\PPT\채팅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2492896"/>
            <a:ext cx="3686547" cy="36423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644008" y="3429000"/>
            <a:ext cx="396044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타자연습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자주 쓰는 코드문장 모음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Ex)</a:t>
            </a: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system.out.println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();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52951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구현방안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23528" y="1772816"/>
            <a:ext cx="77768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2.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타자연습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2852936"/>
            <a:ext cx="4123920" cy="30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644008" y="3429000"/>
            <a:ext cx="396044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창의력 사고력 발달의 최고 오목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인공지능과 함께하는 신나는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오목 놀이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공부에 지친 뇌를 풀어보아요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52951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구현방안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23528" y="1772816"/>
            <a:ext cx="77768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오목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43" name="Picture 3" descr="C:\Users\Administrator\Desktop\leaf image\PPT\오목게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2708920"/>
            <a:ext cx="3575929" cy="38096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644008" y="3429000"/>
            <a:ext cx="396044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하늘에서 코드가 와르르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자주 쓰는 코드들을 즐거운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놀이로 배워 보아요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52951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구현방안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23528" y="1772816"/>
            <a:ext cx="77768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산성비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266" name="Picture 2" descr="C:\Users\Administrator\Desktop\leaf image\PPT\산성비게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2780928"/>
            <a:ext cx="3590264" cy="2692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067944" y="2852936"/>
            <a:ext cx="396044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일 대 다 화상 코딩 강의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한 명의 강사가 여러 명의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학생들에게 코딩 교육 가능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52951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구현방안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23528" y="1772816"/>
            <a:ext cx="77768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실시간 화상 강의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&amp;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음성 강의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291" name="Picture 3" descr="C:\Users\Administrator\Desktop\leaf image\PPT\실시간 강의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2420888"/>
            <a:ext cx="2952328" cy="2214246"/>
          </a:xfrm>
          <a:prstGeom prst="rect">
            <a:avLst/>
          </a:prstGeom>
          <a:noFill/>
        </p:spPr>
      </p:pic>
      <p:pic>
        <p:nvPicPr>
          <p:cNvPr id="12292" name="Picture 4" descr="C:\Users\Administrator\Desktop\leaf image\PPT\음성채팅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4869160"/>
            <a:ext cx="3065765" cy="1512168"/>
          </a:xfrm>
          <a:prstGeom prst="rect">
            <a:avLst/>
          </a:prstGeom>
          <a:noFill/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220344" y="4913873"/>
            <a:ext cx="396044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카메라가 없어도 걱정은 그만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카메라가 없는 학생을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위해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음성강의 기능 제공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076056" y="3501008"/>
            <a:ext cx="39604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실시간 교육 코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드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공유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한 명의 강사와 여러 명의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학생들이 텍스트 소통가능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52951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구현방안 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23528" y="1772816"/>
            <a:ext cx="77768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코드 공유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316" name="AutoShape 4" descr="자료공유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18" name="AutoShape 6" descr="자료공유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2852936"/>
            <a:ext cx="4237676" cy="219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412776"/>
            <a:ext cx="8820472" cy="457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C:\Users\Administrator\Desktop\leaf image\PPT\소스공유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764704"/>
            <a:ext cx="8016578" cy="5256584"/>
          </a:xfrm>
          <a:prstGeom prst="rect">
            <a:avLst/>
          </a:prstGeom>
          <a:noFill/>
        </p:spPr>
      </p:pic>
      <p:pic>
        <p:nvPicPr>
          <p:cNvPr id="19" name="Picture 8" descr="C:\Users\Administrator\Desktop\leaf image\PPT\공유버튼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294" y="2276872"/>
            <a:ext cx="2555196" cy="25551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프리미엄템플릿\맥-목차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16963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0" descr="G:\프리미엄템플릿\컴퓨터와태블릿\맥-표지5.png"/>
          <p:cNvPicPr>
            <a:picLocks noChangeAspect="1" noChangeArrowheads="1"/>
          </p:cNvPicPr>
          <p:nvPr/>
        </p:nvPicPr>
        <p:blipFill>
          <a:blip r:embed="rId3" cstate="print"/>
          <a:srcRect t="64954"/>
          <a:stretch>
            <a:fillRect/>
          </a:stretch>
        </p:blipFill>
        <p:spPr bwMode="auto">
          <a:xfrm>
            <a:off x="1034083" y="0"/>
            <a:ext cx="1768475" cy="659830"/>
          </a:xfrm>
          <a:prstGeom prst="rect">
            <a:avLst/>
          </a:prstGeom>
          <a:noFill/>
        </p:spPr>
      </p:pic>
      <p:pic>
        <p:nvPicPr>
          <p:cNvPr id="9219" name="Picture 3" descr="G:\프리미엄템플릿\맥-표지4.png"/>
          <p:cNvPicPr>
            <a:picLocks noChangeAspect="1" noChangeArrowheads="1"/>
          </p:cNvPicPr>
          <p:nvPr/>
        </p:nvPicPr>
        <p:blipFill>
          <a:blip r:embed="rId4" cstate="print"/>
          <a:srcRect l="15634" t="41133"/>
          <a:stretch>
            <a:fillRect/>
          </a:stretch>
        </p:blipFill>
        <p:spPr bwMode="auto">
          <a:xfrm>
            <a:off x="0" y="125413"/>
            <a:ext cx="3748088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860032" y="3284984"/>
            <a:ext cx="39604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기대효과</a:t>
            </a:r>
            <a:endParaRPr lang="en-US" altLang="ko-KR" sz="6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23" name="TextBox 13"/>
          <p:cNvSpPr txBox="1">
            <a:spLocks noChangeArrowheads="1"/>
          </p:cNvSpPr>
          <p:nvPr/>
        </p:nvSpPr>
        <p:spPr bwMode="auto">
          <a:xfrm>
            <a:off x="3563888" y="3284984"/>
            <a:ext cx="117211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600" dirty="0" smtClean="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6600" dirty="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36" name="Picture 2" descr="G:\프리미엄템플릿\맥-목차3.png"/>
          <p:cNvPicPr>
            <a:picLocks noChangeAspect="1" noChangeArrowheads="1"/>
          </p:cNvPicPr>
          <p:nvPr/>
        </p:nvPicPr>
        <p:blipFill>
          <a:blip r:embed="rId5" cstate="print"/>
          <a:srcRect l="24832"/>
          <a:stretch>
            <a:fillRect/>
          </a:stretch>
        </p:blipFill>
        <p:spPr bwMode="auto">
          <a:xfrm>
            <a:off x="2771775" y="0"/>
            <a:ext cx="45767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012160" y="4725144"/>
            <a:ext cx="23762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수익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성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프리미엄템플릿\맥-목차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16963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0" descr="G:\프리미엄템플릿\컴퓨터와태블릿\맥-표지5.png"/>
          <p:cNvPicPr>
            <a:picLocks noChangeAspect="1" noChangeArrowheads="1"/>
          </p:cNvPicPr>
          <p:nvPr/>
        </p:nvPicPr>
        <p:blipFill>
          <a:blip r:embed="rId3" cstate="print"/>
          <a:srcRect t="64954"/>
          <a:stretch>
            <a:fillRect/>
          </a:stretch>
        </p:blipFill>
        <p:spPr bwMode="auto">
          <a:xfrm>
            <a:off x="1034083" y="0"/>
            <a:ext cx="1768475" cy="659830"/>
          </a:xfrm>
          <a:prstGeom prst="rect">
            <a:avLst/>
          </a:prstGeom>
          <a:noFill/>
        </p:spPr>
      </p:pic>
      <p:pic>
        <p:nvPicPr>
          <p:cNvPr id="9219" name="Picture 3" descr="G:\프리미엄템플릿\맥-표지4.png"/>
          <p:cNvPicPr>
            <a:picLocks noChangeAspect="1" noChangeArrowheads="1"/>
          </p:cNvPicPr>
          <p:nvPr/>
        </p:nvPicPr>
        <p:blipFill>
          <a:blip r:embed="rId4" cstate="print"/>
          <a:srcRect l="15634" t="41133"/>
          <a:stretch>
            <a:fillRect/>
          </a:stretch>
        </p:blipFill>
        <p:spPr bwMode="auto">
          <a:xfrm>
            <a:off x="0" y="125413"/>
            <a:ext cx="3748088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 descr="G:\프리미엄템플릿\맥-목차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388" y="2784475"/>
            <a:ext cx="20605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795714" y="1728073"/>
            <a:ext cx="2952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필요성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23" name="TextBox 13"/>
          <p:cNvSpPr txBox="1">
            <a:spLocks noChangeArrowheads="1"/>
          </p:cNvSpPr>
          <p:nvPr/>
        </p:nvSpPr>
        <p:spPr bwMode="auto">
          <a:xfrm>
            <a:off x="5078164" y="1628800"/>
            <a:ext cx="6635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3200" dirty="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5795714" y="2661766"/>
            <a:ext cx="2952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시장분석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26" name="TextBox 52"/>
          <p:cNvSpPr txBox="1">
            <a:spLocks noChangeArrowheads="1"/>
          </p:cNvSpPr>
          <p:nvPr/>
        </p:nvSpPr>
        <p:spPr bwMode="auto">
          <a:xfrm>
            <a:off x="5078164" y="2609652"/>
            <a:ext cx="66357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3200" dirty="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5795714" y="3534107"/>
            <a:ext cx="29527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실행방안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요구분석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29" name="TextBox 56"/>
          <p:cNvSpPr txBox="1">
            <a:spLocks noChangeArrowheads="1"/>
          </p:cNvSpPr>
          <p:nvPr/>
        </p:nvSpPr>
        <p:spPr bwMode="auto">
          <a:xfrm>
            <a:off x="5078164" y="3564880"/>
            <a:ext cx="6635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20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320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36" name="Picture 2" descr="G:\프리미엄템플릿\맥-목차3.png"/>
          <p:cNvPicPr>
            <a:picLocks noChangeAspect="1" noChangeArrowheads="1"/>
          </p:cNvPicPr>
          <p:nvPr/>
        </p:nvPicPr>
        <p:blipFill>
          <a:blip r:embed="rId6" cstate="print"/>
          <a:srcRect l="24832"/>
          <a:stretch>
            <a:fillRect/>
          </a:stretch>
        </p:blipFill>
        <p:spPr bwMode="auto">
          <a:xfrm>
            <a:off x="2771775" y="0"/>
            <a:ext cx="45767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793606" y="4553922"/>
            <a:ext cx="2952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기대효과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76056" y="4454649"/>
            <a:ext cx="662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3200" dirty="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5793606" y="5487615"/>
            <a:ext cx="2952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52"/>
          <p:cNvSpPr txBox="1">
            <a:spLocks noChangeArrowheads="1"/>
          </p:cNvSpPr>
          <p:nvPr/>
        </p:nvSpPr>
        <p:spPr bwMode="auto">
          <a:xfrm>
            <a:off x="5076056" y="5435501"/>
            <a:ext cx="662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3200" dirty="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47664" y="3717032"/>
            <a:ext cx="2869093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552" y="2582902"/>
            <a:ext cx="7776864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-"/>
              <a:defRPr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현재 교육에선 창의력 인재 양성에 한계 존재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>
              <a:defRPr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코딩 교육을 통해 문제해결 및 창의력 인재 양성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(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국가 발전에 이바지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일자리 창출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(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코딩 강사 채용 증가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>
              <a:buFontTx/>
              <a:buChar char="-"/>
              <a:defRPr/>
            </a:pP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코딩교육의 선두주자 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(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코딩 계의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메가스터디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) 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476672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기대효과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552" y="2582902"/>
            <a:ext cx="777686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-"/>
              <a:defRPr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인터넷 강의 수강료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&amp;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강의 교재비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장학금제도 도입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정부에서 우리 교육시스템을 코딩의무교육에 채택 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기대효과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43608" y="89280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1412776"/>
            <a:ext cx="509099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프리미엄템플릿\맥-목차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16963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0" descr="G:\프리미엄템플릿\컴퓨터와태블릿\맥-표지5.png"/>
          <p:cNvPicPr>
            <a:picLocks noChangeAspect="1" noChangeArrowheads="1"/>
          </p:cNvPicPr>
          <p:nvPr/>
        </p:nvPicPr>
        <p:blipFill>
          <a:blip r:embed="rId3" cstate="print"/>
          <a:srcRect t="64954"/>
          <a:stretch>
            <a:fillRect/>
          </a:stretch>
        </p:blipFill>
        <p:spPr bwMode="auto">
          <a:xfrm>
            <a:off x="1034083" y="0"/>
            <a:ext cx="1768475" cy="659830"/>
          </a:xfrm>
          <a:prstGeom prst="rect">
            <a:avLst/>
          </a:prstGeom>
          <a:noFill/>
        </p:spPr>
      </p:pic>
      <p:pic>
        <p:nvPicPr>
          <p:cNvPr id="9219" name="Picture 3" descr="G:\프리미엄템플릿\맥-표지4.png"/>
          <p:cNvPicPr>
            <a:picLocks noChangeAspect="1" noChangeArrowheads="1"/>
          </p:cNvPicPr>
          <p:nvPr/>
        </p:nvPicPr>
        <p:blipFill>
          <a:blip r:embed="rId4" cstate="print"/>
          <a:srcRect l="15634" t="41133"/>
          <a:stretch>
            <a:fillRect/>
          </a:stretch>
        </p:blipFill>
        <p:spPr bwMode="auto">
          <a:xfrm>
            <a:off x="0" y="125413"/>
            <a:ext cx="3748088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860032" y="3284984"/>
            <a:ext cx="39604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시연</a:t>
            </a:r>
            <a:endParaRPr lang="en-US" altLang="ko-KR" sz="6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23" name="TextBox 13"/>
          <p:cNvSpPr txBox="1">
            <a:spLocks noChangeArrowheads="1"/>
          </p:cNvSpPr>
          <p:nvPr/>
        </p:nvSpPr>
        <p:spPr bwMode="auto">
          <a:xfrm>
            <a:off x="3563888" y="3284984"/>
            <a:ext cx="117211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600" dirty="0" smtClean="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6600" dirty="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36" name="Picture 2" descr="G:\프리미엄템플릿\맥-목차3.png"/>
          <p:cNvPicPr>
            <a:picLocks noChangeAspect="1" noChangeArrowheads="1"/>
          </p:cNvPicPr>
          <p:nvPr/>
        </p:nvPicPr>
        <p:blipFill>
          <a:blip r:embed="rId5" cstate="print"/>
          <a:srcRect l="24832"/>
          <a:stretch>
            <a:fillRect/>
          </a:stretch>
        </p:blipFill>
        <p:spPr bwMode="auto">
          <a:xfrm>
            <a:off x="2771775" y="0"/>
            <a:ext cx="45767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Administrator\Desktop\leaf image\로고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23928" y="5013176"/>
            <a:ext cx="2679840" cy="1321048"/>
          </a:xfrm>
          <a:prstGeom prst="rect">
            <a:avLst/>
          </a:prstGeom>
          <a:noFill/>
        </p:spPr>
      </p:pic>
      <p:pic>
        <p:nvPicPr>
          <p:cNvPr id="10" name="Picture 2" descr="C:\Users\Administrator\Desktop\leaf image\회사소개 메인이미지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60232" y="2708920"/>
            <a:ext cx="2172003" cy="36104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3" name="Picture 7" descr="G:\프리미엄템플릿\컴퓨터와태블릿\맥-표지5.png"/>
          <p:cNvPicPr>
            <a:picLocks noChangeAspect="1" noChangeArrowheads="1"/>
          </p:cNvPicPr>
          <p:nvPr/>
        </p:nvPicPr>
        <p:blipFill>
          <a:blip r:embed="rId2" cstate="print"/>
          <a:srcRect t="23196" r="10621"/>
          <a:stretch>
            <a:fillRect/>
          </a:stretch>
        </p:blipFill>
        <p:spPr bwMode="auto">
          <a:xfrm>
            <a:off x="7179146" y="692696"/>
            <a:ext cx="1964854" cy="1797546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643438" y="4868863"/>
            <a:ext cx="4051300" cy="1728787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THANK YOU</a:t>
            </a:r>
            <a:endParaRPr lang="en-US"/>
          </a:p>
        </p:txBody>
      </p:sp>
      <p:pic>
        <p:nvPicPr>
          <p:cNvPr id="24579" name="Picture 3" descr="G:\프리미엄템플릿\맥-종지2.png"/>
          <p:cNvPicPr>
            <a:picLocks noChangeAspect="1" noChangeArrowheads="1"/>
          </p:cNvPicPr>
          <p:nvPr/>
        </p:nvPicPr>
        <p:blipFill>
          <a:blip r:embed="rId3" cstate="print"/>
          <a:srcRect t="26724" r="12416"/>
          <a:stretch>
            <a:fillRect/>
          </a:stretch>
        </p:blipFill>
        <p:spPr bwMode="auto">
          <a:xfrm>
            <a:off x="3132138" y="1341438"/>
            <a:ext cx="5472112" cy="296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G:\프리미엄템플릿\맥-종지4.png"/>
          <p:cNvPicPr>
            <a:picLocks noChangeAspect="1" noChangeArrowheads="1"/>
          </p:cNvPicPr>
          <p:nvPr/>
        </p:nvPicPr>
        <p:blipFill>
          <a:blip r:embed="rId4" cstate="print"/>
          <a:srcRect t="410"/>
          <a:stretch>
            <a:fillRect/>
          </a:stretch>
        </p:blipFill>
        <p:spPr bwMode="auto">
          <a:xfrm>
            <a:off x="0" y="0"/>
            <a:ext cx="7583488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 descr="G:\프리미엄템플릿\맥-종지1.png"/>
          <p:cNvPicPr>
            <a:picLocks noChangeAspect="1" noChangeArrowheads="1"/>
          </p:cNvPicPr>
          <p:nvPr/>
        </p:nvPicPr>
        <p:blipFill>
          <a:blip r:embed="rId5" cstate="print"/>
          <a:srcRect l="6583" t="41434"/>
          <a:stretch>
            <a:fillRect/>
          </a:stretch>
        </p:blipFill>
        <p:spPr bwMode="auto">
          <a:xfrm>
            <a:off x="0" y="2349500"/>
            <a:ext cx="4606925" cy="331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프리미엄템플릿\맥-목차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16963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0" descr="G:\프리미엄템플릿\컴퓨터와태블릿\맥-표지5.png"/>
          <p:cNvPicPr>
            <a:picLocks noChangeAspect="1" noChangeArrowheads="1"/>
          </p:cNvPicPr>
          <p:nvPr/>
        </p:nvPicPr>
        <p:blipFill>
          <a:blip r:embed="rId3" cstate="print"/>
          <a:srcRect t="64954"/>
          <a:stretch>
            <a:fillRect/>
          </a:stretch>
        </p:blipFill>
        <p:spPr bwMode="auto">
          <a:xfrm>
            <a:off x="1034083" y="0"/>
            <a:ext cx="1768475" cy="659830"/>
          </a:xfrm>
          <a:prstGeom prst="rect">
            <a:avLst/>
          </a:prstGeom>
          <a:noFill/>
        </p:spPr>
      </p:pic>
      <p:pic>
        <p:nvPicPr>
          <p:cNvPr id="9219" name="Picture 3" descr="G:\프리미엄템플릿\맥-표지4.png"/>
          <p:cNvPicPr>
            <a:picLocks noChangeAspect="1" noChangeArrowheads="1"/>
          </p:cNvPicPr>
          <p:nvPr/>
        </p:nvPicPr>
        <p:blipFill>
          <a:blip r:embed="rId4" cstate="print"/>
          <a:srcRect l="15634" t="41133"/>
          <a:stretch>
            <a:fillRect/>
          </a:stretch>
        </p:blipFill>
        <p:spPr bwMode="auto">
          <a:xfrm>
            <a:off x="0" y="125413"/>
            <a:ext cx="3748088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860032" y="3284984"/>
            <a:ext cx="295275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6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필요성</a:t>
            </a:r>
            <a:endParaRPr lang="en-US" altLang="ko-KR" sz="6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23" name="TextBox 13"/>
          <p:cNvSpPr txBox="1">
            <a:spLocks noChangeArrowheads="1"/>
          </p:cNvSpPr>
          <p:nvPr/>
        </p:nvSpPr>
        <p:spPr bwMode="auto">
          <a:xfrm>
            <a:off x="3563888" y="3284984"/>
            <a:ext cx="117211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600" dirty="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6600" dirty="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36" name="Picture 2" descr="G:\프리미엄템플릿\맥-목차3.png"/>
          <p:cNvPicPr>
            <a:picLocks noChangeAspect="1" noChangeArrowheads="1"/>
          </p:cNvPicPr>
          <p:nvPr/>
        </p:nvPicPr>
        <p:blipFill>
          <a:blip r:embed="rId5" cstate="print"/>
          <a:srcRect l="24832"/>
          <a:stretch>
            <a:fillRect/>
          </a:stretch>
        </p:blipFill>
        <p:spPr bwMode="auto">
          <a:xfrm>
            <a:off x="2771775" y="0"/>
            <a:ext cx="45767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516216" y="4725144"/>
            <a:ext cx="18722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선정이유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필요성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323528" y="332656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선정이유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Picture 2" descr="C:\Users\user\Desktop\코딩교육 뉴스 캡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"/>
            <a:ext cx="4029076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12" name="직사각형 3"/>
          <p:cNvSpPr/>
          <p:nvPr/>
        </p:nvSpPr>
        <p:spPr>
          <a:xfrm>
            <a:off x="2627784" y="0"/>
            <a:ext cx="4029076" cy="6858000"/>
          </a:xfrm>
          <a:custGeom>
            <a:avLst/>
            <a:gdLst/>
            <a:ahLst/>
            <a:cxnLst/>
            <a:rect l="l" t="t" r="r" b="b"/>
            <a:pathLst>
              <a:path w="4029076" h="6858000">
                <a:moveTo>
                  <a:pt x="3885060" y="6021288"/>
                </a:moveTo>
                <a:lnTo>
                  <a:pt x="4029076" y="6021288"/>
                </a:lnTo>
                <a:lnTo>
                  <a:pt x="4029076" y="6858000"/>
                </a:lnTo>
                <a:lnTo>
                  <a:pt x="0" y="6858000"/>
                </a:lnTo>
                <a:lnTo>
                  <a:pt x="0" y="6165304"/>
                </a:lnTo>
                <a:lnTo>
                  <a:pt x="3885060" y="6165304"/>
                </a:lnTo>
                <a:close/>
                <a:moveTo>
                  <a:pt x="0" y="0"/>
                </a:moveTo>
                <a:lnTo>
                  <a:pt x="4029076" y="0"/>
                </a:lnTo>
                <a:lnTo>
                  <a:pt x="4029076" y="5733256"/>
                </a:lnTo>
                <a:lnTo>
                  <a:pt x="0" y="5733256"/>
                </a:lnTo>
                <a:close/>
              </a:path>
            </a:pathLst>
          </a:cu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6580" y="4149080"/>
            <a:ext cx="4392488" cy="10081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7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4136580" y="4263298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latin typeface="HY궁서" pitchFamily="18" charset="-127"/>
                <a:ea typeface="HY궁서" pitchFamily="18" charset="-127"/>
              </a:rPr>
              <a:t>내년부터 코딩이 의무교육으로 지정된다</a:t>
            </a:r>
            <a:r>
              <a:rPr lang="en-US" altLang="ko-KR" sz="1100" dirty="0" smtClean="0">
                <a:latin typeface="HY궁서" pitchFamily="18" charset="-127"/>
                <a:ea typeface="HY궁서" pitchFamily="18" charset="-127"/>
              </a:rPr>
              <a:t>. </a:t>
            </a:r>
            <a:r>
              <a:rPr lang="ko-KR" altLang="en-US" sz="1100" dirty="0" smtClean="0">
                <a:latin typeface="HY궁서" pitchFamily="18" charset="-127"/>
                <a:ea typeface="HY궁서" pitchFamily="18" charset="-127"/>
              </a:rPr>
              <a:t>이 때문에 코딩 교육 학원을 알아보는 등 학부모들의 발걸음이 다급해지고 있다</a:t>
            </a:r>
            <a:r>
              <a:rPr lang="en-US" altLang="ko-KR" sz="1100" dirty="0" smtClean="0">
                <a:latin typeface="HY궁서" pitchFamily="18" charset="-127"/>
                <a:ea typeface="HY궁서" pitchFamily="18" charset="-127"/>
              </a:rPr>
              <a:t>. </a:t>
            </a:r>
            <a:r>
              <a:rPr lang="ko-KR" altLang="en-US" sz="1100" dirty="0" smtClean="0">
                <a:latin typeface="HY궁서" pitchFamily="18" charset="-127"/>
                <a:ea typeface="HY궁서" pitchFamily="18" charset="-127"/>
              </a:rPr>
              <a:t>학부모 대다수가 코딩을 한 번도 배워본 적이 없기 때문에 어디서부터 어떻게 가르쳐야 하는지 막막하다고 호소한다</a:t>
            </a:r>
            <a:r>
              <a:rPr lang="en-US" altLang="ko-KR" sz="1100" dirty="0" smtClean="0">
                <a:latin typeface="HY궁서" pitchFamily="18" charset="-127"/>
                <a:ea typeface="HY궁서" pitchFamily="18" charset="-127"/>
              </a:rPr>
              <a:t>.</a:t>
            </a:r>
            <a:endParaRPr lang="ko-KR" altLang="en-US" sz="1100" dirty="0">
              <a:latin typeface="HY궁서" pitchFamily="18" charset="-127"/>
              <a:ea typeface="HY궁서" pitchFamily="18" charset="-127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9492663">
            <a:off x="-602401" y="892988"/>
            <a:ext cx="57054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951130">
            <a:off x="3678162" y="644017"/>
            <a:ext cx="608647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528" y="4581128"/>
            <a:ext cx="847359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552" y="2924944"/>
            <a:ext cx="7218435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03648" y="1268760"/>
            <a:ext cx="61245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26703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필요성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43608" y="89280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필요성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67544" y="2183373"/>
            <a:ext cx="777686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코딩 교육은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‘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문제해결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’&amp;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‘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창의력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’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발달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논리적인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‘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컴퓨팅적 사고력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’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성장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>
              <a:buFontTx/>
              <a:buChar char="-"/>
              <a:defRPr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‘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코딩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’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은 디지털 시대의 필수 교양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아이들의 미래 경쟁력 성장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아이들의 호기심과 감성 성장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사물의 구조를 깊이 있게 생각하는 동기를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만듬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defRPr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26703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필요성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43608" y="89280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필요성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28975" y="1412776"/>
            <a:ext cx="59150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 descr="C:\Users\Administrator\Desktop\leaf image\바마형말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5896" y="2348880"/>
            <a:ext cx="4891774" cy="2584376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" y="3789040"/>
            <a:ext cx="3419872" cy="259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Grp="1"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프리미엄템플릿\맥-목차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16963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0" descr="G:\프리미엄템플릿\컴퓨터와태블릿\맥-표지5.png"/>
          <p:cNvPicPr>
            <a:picLocks noChangeAspect="1" noChangeArrowheads="1"/>
          </p:cNvPicPr>
          <p:nvPr/>
        </p:nvPicPr>
        <p:blipFill>
          <a:blip r:embed="rId3" cstate="print"/>
          <a:srcRect t="64954"/>
          <a:stretch>
            <a:fillRect/>
          </a:stretch>
        </p:blipFill>
        <p:spPr bwMode="auto">
          <a:xfrm>
            <a:off x="1034083" y="0"/>
            <a:ext cx="1768475" cy="659830"/>
          </a:xfrm>
          <a:prstGeom prst="rect">
            <a:avLst/>
          </a:prstGeom>
          <a:noFill/>
        </p:spPr>
      </p:pic>
      <p:pic>
        <p:nvPicPr>
          <p:cNvPr id="9219" name="Picture 3" descr="G:\프리미엄템플릿\맥-표지4.png"/>
          <p:cNvPicPr>
            <a:picLocks noChangeAspect="1" noChangeArrowheads="1"/>
          </p:cNvPicPr>
          <p:nvPr/>
        </p:nvPicPr>
        <p:blipFill>
          <a:blip r:embed="rId4" cstate="print"/>
          <a:srcRect l="15634" t="41133"/>
          <a:stretch>
            <a:fillRect/>
          </a:stretch>
        </p:blipFill>
        <p:spPr bwMode="auto">
          <a:xfrm>
            <a:off x="0" y="125413"/>
            <a:ext cx="3748088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860032" y="3284984"/>
            <a:ext cx="39604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시장분</a:t>
            </a:r>
            <a:r>
              <a:rPr lang="ko-KR" altLang="en-US" sz="6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석</a:t>
            </a:r>
            <a:endParaRPr lang="en-US" altLang="ko-KR" sz="6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23" name="TextBox 13"/>
          <p:cNvSpPr txBox="1">
            <a:spLocks noChangeArrowheads="1"/>
          </p:cNvSpPr>
          <p:nvPr/>
        </p:nvSpPr>
        <p:spPr bwMode="auto">
          <a:xfrm>
            <a:off x="3563888" y="3284984"/>
            <a:ext cx="117211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600" dirty="0" smtClean="0">
                <a:solidFill>
                  <a:srgbClr val="B4C4C4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600" dirty="0">
              <a:solidFill>
                <a:srgbClr val="B4C4C4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36" name="Picture 2" descr="G:\프리미엄템플릿\맥-목차3.png"/>
          <p:cNvPicPr>
            <a:picLocks noChangeAspect="1" noChangeArrowheads="1"/>
          </p:cNvPicPr>
          <p:nvPr/>
        </p:nvPicPr>
        <p:blipFill>
          <a:blip r:embed="rId5" cstate="print"/>
          <a:srcRect l="24832"/>
          <a:stretch>
            <a:fillRect/>
          </a:stretch>
        </p:blipFill>
        <p:spPr bwMode="auto">
          <a:xfrm>
            <a:off x="2771775" y="0"/>
            <a:ext cx="45767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012160" y="4725144"/>
            <a:ext cx="23762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시장분석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벤치마킹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26703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시장분석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43608" y="89280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시장분석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28" y="1700808"/>
            <a:ext cx="68484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9792" y="1772816"/>
            <a:ext cx="59055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3573016"/>
            <a:ext cx="49530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 descr="C:\Users\Administrator\Desktop\leaf image\PPT\200만원코딩유치원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1880" y="1700808"/>
            <a:ext cx="4896543" cy="2742636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272"/>
            <a:ext cx="9144000" cy="685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23528" y="1746990"/>
            <a:ext cx="77768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스크래치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(https://scratch.mit.edu/educators/)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899592" y="267038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시장분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석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1043608" y="892801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7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벤치마킹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98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79512" y="44624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en-US" altLang="ko-KR" sz="8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3528" y="1419166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Administrator\Desktop\leaf image\벤치마킹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51046"/>
            <a:ext cx="4716016" cy="2690122"/>
          </a:xfrm>
          <a:prstGeom prst="rect">
            <a:avLst/>
          </a:prstGeom>
          <a:noFill/>
        </p:spPr>
      </p:pic>
      <p:pic>
        <p:nvPicPr>
          <p:cNvPr id="12" name="Picture 4" descr="C:\Users\Administrator\Desktop\leaf image\벤치마킹2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1384" y="2251046"/>
            <a:ext cx="4582616" cy="2614027"/>
          </a:xfrm>
          <a:prstGeom prst="rect">
            <a:avLst/>
          </a:prstGeom>
          <a:noFill/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83568" y="5445224"/>
            <a:ext cx="79928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애니메이션을 이용해 코딩에 필요한 알고리즘을 배우는 프로그램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55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14094</TotalTime>
  <Words>377</Words>
  <Application>Microsoft Office PowerPoint</Application>
  <PresentationFormat>화면 슬라이드 쇼(4:3)</PresentationFormat>
  <Paragraphs>130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굴림</vt:lpstr>
      <vt:lpstr>Arial</vt:lpstr>
      <vt:lpstr>맑은 고딕</vt:lpstr>
      <vt:lpstr>HY헤드라인M</vt:lpstr>
      <vt:lpstr>HY궁서</vt:lpstr>
      <vt:lpstr>HY견고딕</vt:lpstr>
      <vt:lpstr>HY울릉도M</vt:lpstr>
      <vt:lpstr>굴림체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THANK YOU</vt:lpstr>
    </vt:vector>
  </TitlesOfParts>
  <Company>(주) 예스폼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프리미엄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Registered User</cp:lastModifiedBy>
  <cp:revision>1034</cp:revision>
  <dcterms:created xsi:type="dcterms:W3CDTF">2010-02-01T08:03:16Z</dcterms:created>
  <dcterms:modified xsi:type="dcterms:W3CDTF">2017-11-08T04:51:05Z</dcterms:modified>
</cp:coreProperties>
</file>